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Montserrat Bold" charset="1" panose="000008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Ultra-Bold" charset="1" panose="00000900000000000000"/>
      <p:regular r:id="rId14"/>
    </p:embeddedFont>
    <p:embeddedFont>
      <p:font typeface="Montserrat Light" charset="1" panose="000004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3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1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62944">
            <a:off x="11701923" y="2289248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7" y="0"/>
                </a:lnTo>
                <a:lnTo>
                  <a:pt x="13034897" y="6446039"/>
                </a:lnTo>
                <a:lnTo>
                  <a:pt x="0" y="6446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34024">
            <a:off x="-6234698" y="3275178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7" y="0"/>
                </a:lnTo>
                <a:lnTo>
                  <a:pt x="13034897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423272">
            <a:off x="-5408933" y="-2315702"/>
            <a:ext cx="10550923" cy="11871643"/>
          </a:xfrm>
          <a:custGeom>
            <a:avLst/>
            <a:gdLst/>
            <a:ahLst/>
            <a:cxnLst/>
            <a:rect r="r" b="b" t="t" l="l"/>
            <a:pathLst>
              <a:path h="11871643" w="1055092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2557" y="-3360494"/>
            <a:ext cx="14097816" cy="8229600"/>
          </a:xfrm>
          <a:custGeom>
            <a:avLst/>
            <a:gdLst/>
            <a:ahLst/>
            <a:cxnLst/>
            <a:rect r="r" b="b" t="t" l="l"/>
            <a:pathLst>
              <a:path h="8229600" w="14097816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13857" y="1961682"/>
            <a:ext cx="14260286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b="true" sz="15000" spc="58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ADA 442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7562" y="4802431"/>
            <a:ext cx="8672876" cy="207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6"/>
              </a:lnSpc>
            </a:pPr>
            <a:r>
              <a:rPr lang="en-US" b="true" sz="3997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 LEARNING MODEL WITH BANK MARKETING DATASET</a:t>
            </a:r>
          </a:p>
        </p:txBody>
      </p:sp>
      <p:sp>
        <p:nvSpPr>
          <p:cNvPr name="AutoShape 8" id="8"/>
          <p:cNvSpPr/>
          <p:nvPr/>
        </p:nvSpPr>
        <p:spPr>
          <a:xfrm>
            <a:off x="5380784" y="7225012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4359481" y="4533432"/>
            <a:ext cx="9660477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371395" y="7945489"/>
            <a:ext cx="2200842" cy="76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b="true" sz="2197" spc="8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ALI BARKIN ÖZTÜRK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15763" y="7945489"/>
            <a:ext cx="2182456" cy="76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b="true" sz="2197" spc="8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ECE NUR ALTINSOY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20871" y="7945489"/>
            <a:ext cx="2388723" cy="76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b="true" sz="2197" spc="8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DILARA TÜRKALP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8720" y="7945489"/>
            <a:ext cx="2223551" cy="76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</a:pPr>
            <a:r>
              <a:rPr lang="en-US" b="true" sz="2197" spc="8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ZEYNEP BÖLÜKBAŞI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622350" y="8415563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0" y="0"/>
                </a:moveTo>
                <a:lnTo>
                  <a:pt x="11979039" y="0"/>
                </a:lnTo>
                <a:lnTo>
                  <a:pt x="11979039" y="7127527"/>
                </a:lnTo>
                <a:lnTo>
                  <a:pt x="0" y="712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6296" y="3714365"/>
            <a:ext cx="4615409" cy="4521057"/>
            <a:chOff x="0" y="0"/>
            <a:chExt cx="1215581" cy="11907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5581" cy="1190731"/>
            </a:xfrm>
            <a:custGeom>
              <a:avLst/>
              <a:gdLst/>
              <a:ahLst/>
              <a:cxnLst/>
              <a:rect r="r" b="b" t="t" l="l"/>
              <a:pathLst>
                <a:path h="1190731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90731"/>
                  </a:lnTo>
                  <a:lnTo>
                    <a:pt x="0" y="1190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15581" cy="124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978639">
            <a:off x="1608020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78639">
            <a:off x="7990915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5369" y="1539249"/>
            <a:ext cx="12951267" cy="1509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BANK MARKETING DATASET &amp; MACHINE LEARNING MODEL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890839" y="3714365"/>
            <a:ext cx="4615409" cy="4521057"/>
            <a:chOff x="0" y="0"/>
            <a:chExt cx="1215581" cy="11907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5581" cy="1190731"/>
            </a:xfrm>
            <a:custGeom>
              <a:avLst/>
              <a:gdLst/>
              <a:ahLst/>
              <a:cxnLst/>
              <a:rect r="r" b="b" t="t" l="l"/>
              <a:pathLst>
                <a:path h="1190731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90731"/>
                  </a:lnTo>
                  <a:lnTo>
                    <a:pt x="0" y="1190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15581" cy="124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282868" y="5788932"/>
            <a:ext cx="181217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2309454" y="5977067"/>
            <a:ext cx="3778179" cy="114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Training a model to predict whether a bank customer will subscribe to term deposits.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45792" y="5116817"/>
            <a:ext cx="3505503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b="true" sz="2199" spc="11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06818" y="3877166"/>
            <a:ext cx="1583451" cy="11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781752" y="3714365"/>
            <a:ext cx="4615409" cy="4521057"/>
            <a:chOff x="0" y="0"/>
            <a:chExt cx="1215581" cy="11907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5581" cy="1190731"/>
            </a:xfrm>
            <a:custGeom>
              <a:avLst/>
              <a:gdLst/>
              <a:ahLst/>
              <a:cxnLst/>
              <a:rect r="r" b="b" t="t" l="l"/>
              <a:pathLst>
                <a:path h="1190731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90731"/>
                  </a:lnTo>
                  <a:lnTo>
                    <a:pt x="0" y="1190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215581" cy="124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007936" y="5977067"/>
            <a:ext cx="4163041" cy="192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Data Cleaning &amp; Preprocessing</a:t>
            </a:r>
          </a:p>
          <a:p>
            <a:pPr algn="ctr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Feature Selection</a:t>
            </a:r>
          </a:p>
          <a:p>
            <a:pPr algn="ctr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</a:t>
            </a:r>
          </a:p>
          <a:p>
            <a:pPr algn="ctr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Hyperparameter Tuning</a:t>
            </a:r>
          </a:p>
          <a:p>
            <a:pPr algn="ctr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Evaluation &amp; Deployment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51915" y="3896216"/>
            <a:ext cx="1675082" cy="102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7"/>
              </a:lnSpc>
            </a:pPr>
            <a:r>
              <a:rPr lang="en-US" b="true" sz="5903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08782" y="5116817"/>
            <a:ext cx="3870437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b="true" sz="2199" spc="11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54911" y="5960382"/>
            <a:ext cx="3778179" cy="192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Direct marketing campaigns of a Portuguese banking institution based on phone calls.</a:t>
            </a:r>
          </a:p>
          <a:p>
            <a:pPr algn="ctr">
              <a:lnSpc>
                <a:spcPts val="3114"/>
              </a:lnSpc>
            </a:pP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UCI Bank Marketing Data Set “</a:t>
            </a:r>
            <a:r>
              <a:rPr lang="en-US" b="true" sz="1800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bankadditional.csv</a:t>
            </a:r>
            <a:r>
              <a:rPr lang="en-US" sz="18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61132" y="3877166"/>
            <a:ext cx="1365737" cy="11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AutoShape 28" id="28"/>
          <p:cNvSpPr/>
          <p:nvPr/>
        </p:nvSpPr>
        <p:spPr>
          <a:xfrm>
            <a:off x="8237912" y="5784170"/>
            <a:ext cx="181217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2154238" y="5116817"/>
            <a:ext cx="3870437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b="true" sz="2199" spc="11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3183368" y="5788932"/>
            <a:ext cx="181217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42036">
            <a:off x="10620429" y="-5270079"/>
            <a:ext cx="17568642" cy="13052037"/>
          </a:xfrm>
          <a:custGeom>
            <a:avLst/>
            <a:gdLst/>
            <a:ahLst/>
            <a:cxnLst/>
            <a:rect r="r" b="b" t="t" l="l"/>
            <a:pathLst>
              <a:path h="13052037" w="17568642">
                <a:moveTo>
                  <a:pt x="0" y="0"/>
                </a:moveTo>
                <a:lnTo>
                  <a:pt x="17568642" y="0"/>
                </a:lnTo>
                <a:lnTo>
                  <a:pt x="17568642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80128">
            <a:off x="14991981" y="-2958013"/>
            <a:ext cx="5305651" cy="7973426"/>
          </a:xfrm>
          <a:custGeom>
            <a:avLst/>
            <a:gdLst/>
            <a:ahLst/>
            <a:cxnLst/>
            <a:rect r="r" b="b" t="t" l="l"/>
            <a:pathLst>
              <a:path h="7973426" w="5305651">
                <a:moveTo>
                  <a:pt x="0" y="0"/>
                </a:moveTo>
                <a:lnTo>
                  <a:pt x="5305651" y="0"/>
                </a:lnTo>
                <a:lnTo>
                  <a:pt x="5305651" y="7973426"/>
                </a:lnTo>
                <a:lnTo>
                  <a:pt x="0" y="7973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26919">
            <a:off x="-9982252" y="4715180"/>
            <a:ext cx="17568642" cy="12529775"/>
          </a:xfrm>
          <a:custGeom>
            <a:avLst/>
            <a:gdLst/>
            <a:ahLst/>
            <a:cxnLst/>
            <a:rect r="r" b="b" t="t" l="l"/>
            <a:pathLst>
              <a:path h="12529775" w="17568642">
                <a:moveTo>
                  <a:pt x="0" y="0"/>
                </a:moveTo>
                <a:lnTo>
                  <a:pt x="17568642" y="0"/>
                </a:lnTo>
                <a:lnTo>
                  <a:pt x="17568642" y="12529775"/>
                </a:lnTo>
                <a:lnTo>
                  <a:pt x="0" y="12529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-416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7648" y="7633303"/>
            <a:ext cx="4622777" cy="4675375"/>
          </a:xfrm>
          <a:custGeom>
            <a:avLst/>
            <a:gdLst/>
            <a:ahLst/>
            <a:cxnLst/>
            <a:rect r="r" b="b" t="t" l="l"/>
            <a:pathLst>
              <a:path h="4675375" w="4622777">
                <a:moveTo>
                  <a:pt x="0" y="0"/>
                </a:moveTo>
                <a:lnTo>
                  <a:pt x="4622777" y="0"/>
                </a:lnTo>
                <a:lnTo>
                  <a:pt x="4622777" y="4675375"/>
                </a:lnTo>
                <a:lnTo>
                  <a:pt x="0" y="4675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774882" y="5551656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774882" y="4027924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2785687" y="7403444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661474" y="3980573"/>
            <a:ext cx="5983333" cy="3925626"/>
          </a:xfrm>
          <a:custGeom>
            <a:avLst/>
            <a:gdLst/>
            <a:ahLst/>
            <a:cxnLst/>
            <a:rect r="r" b="b" t="t" l="l"/>
            <a:pathLst>
              <a:path h="3925626" w="5983333">
                <a:moveTo>
                  <a:pt x="0" y="0"/>
                </a:moveTo>
                <a:lnTo>
                  <a:pt x="5983332" y="0"/>
                </a:lnTo>
                <a:lnTo>
                  <a:pt x="5983332" y="3925626"/>
                </a:lnTo>
                <a:lnTo>
                  <a:pt x="0" y="3925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23787" y="4838431"/>
            <a:ext cx="13406783" cy="3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0235" indent="-200117" lvl="1">
              <a:lnSpc>
                <a:spcPts val="2908"/>
              </a:lnSpc>
              <a:buFont typeface="Arial"/>
              <a:buChar char="•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Identified using the </a:t>
            </a:r>
            <a:r>
              <a:rPr lang="en-US" b="true" sz="1853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Z-score </a:t>
            </a: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-&gt; </a:t>
            </a:r>
            <a:r>
              <a:rPr lang="en-US" b="true" sz="1853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Removed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74882" y="2932631"/>
            <a:ext cx="13455687" cy="107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0235" indent="-200117" lvl="1">
              <a:lnSpc>
                <a:spcPts val="2908"/>
              </a:lnSpc>
              <a:buFont typeface="Arial"/>
              <a:buChar char="•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en-US" b="true" sz="1853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unknown</a:t>
            </a: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" and "</a:t>
            </a:r>
            <a:r>
              <a:rPr lang="en-US" b="true" sz="1853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nonexistent</a:t>
            </a: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" data -&gt; </a:t>
            </a:r>
            <a:r>
              <a:rPr lang="en-US" b="true" sz="1853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Imputing </a:t>
            </a: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with most frequent value.</a:t>
            </a:r>
          </a:p>
          <a:p>
            <a:pPr algn="l" marL="400235" indent="-200117" lvl="1">
              <a:lnSpc>
                <a:spcPts val="2908"/>
              </a:lnSpc>
              <a:buFont typeface="Arial"/>
              <a:buChar char="•"/>
            </a:pPr>
            <a:r>
              <a:rPr lang="en-US" b="true" sz="1853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 duplicated </a:t>
            </a: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data.</a:t>
            </a:r>
          </a:p>
          <a:p>
            <a:pPr algn="l">
              <a:lnSpc>
                <a:spcPts val="290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823787" y="4299944"/>
            <a:ext cx="6438931" cy="43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Outlier Detection and Handling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74882" y="2393915"/>
            <a:ext cx="8527868" cy="43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Handling Missing Values &amp; Removing Duplicates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0299" y="935907"/>
            <a:ext cx="12683312" cy="77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7"/>
              </a:lnSpc>
            </a:pPr>
            <a:r>
              <a:rPr lang="en-US" b="true" sz="4555" spc="17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CLEANING &amp; PREPROCESSING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0299" y="2270090"/>
            <a:ext cx="1131745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8418" y="4214376"/>
            <a:ext cx="1255507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8418" y="5897100"/>
            <a:ext cx="1255507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39025" y="6366369"/>
            <a:ext cx="8822448" cy="7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0235" indent="-200117" lvl="1">
              <a:lnSpc>
                <a:spcPts val="2908"/>
              </a:lnSpc>
              <a:buFont typeface="Arial"/>
              <a:buChar char="•"/>
            </a:pPr>
            <a:r>
              <a:rPr lang="en-US" b="true" sz="1853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Label </a:t>
            </a: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Encoder &amp; </a:t>
            </a:r>
            <a:r>
              <a:rPr lang="en-US" b="true" sz="1853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 </a:t>
            </a: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to 0 or 1.</a:t>
            </a:r>
          </a:p>
          <a:p>
            <a:pPr algn="l" marL="400235" indent="-200117" lvl="1">
              <a:lnSpc>
                <a:spcPts val="2908"/>
              </a:lnSpc>
              <a:buFont typeface="Arial"/>
              <a:buChar char="•"/>
            </a:pP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Numerical columns -&gt; </a:t>
            </a:r>
            <a:r>
              <a:rPr lang="en-US" b="true" sz="1853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StandardScaler </a:t>
            </a: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to standardize the range.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23787" y="5827881"/>
            <a:ext cx="6438931" cy="43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Encoding &amp; Scaling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8418" y="7748888"/>
            <a:ext cx="1255507" cy="117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23787" y="7679669"/>
            <a:ext cx="6438931" cy="43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Handling Class Imbalance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44291" y="8218157"/>
            <a:ext cx="9600734" cy="7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0235" indent="-200117" lvl="1">
              <a:lnSpc>
                <a:spcPts val="2908"/>
              </a:lnSpc>
              <a:buFont typeface="Arial"/>
              <a:buChar char="•"/>
            </a:pPr>
            <a:r>
              <a:rPr lang="en-US" b="true" sz="1853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SMOTE </a:t>
            </a:r>
            <a:r>
              <a:rPr lang="en-US" sz="18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(Synthetic Minority Over-sampling Technique) to balance the dataset by generating synthetic examples for the minority class.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844811" y="3194835"/>
            <a:ext cx="6366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844811" y="4600849"/>
            <a:ext cx="6366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804456" y="6007996"/>
            <a:ext cx="6366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278610" y="-1588578"/>
            <a:ext cx="6726874" cy="5902832"/>
          </a:xfrm>
          <a:custGeom>
            <a:avLst/>
            <a:gdLst/>
            <a:ahLst/>
            <a:cxnLst/>
            <a:rect r="r" b="b" t="t" l="l"/>
            <a:pathLst>
              <a:path h="5902832" w="6726874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3823" y="5143500"/>
            <a:ext cx="8088313" cy="7367105"/>
          </a:xfrm>
          <a:custGeom>
            <a:avLst/>
            <a:gdLst/>
            <a:ahLst/>
            <a:cxnLst/>
            <a:rect r="r" b="b" t="t" l="l"/>
            <a:pathLst>
              <a:path h="7367105" w="8088313">
                <a:moveTo>
                  <a:pt x="0" y="0"/>
                </a:moveTo>
                <a:lnTo>
                  <a:pt x="8088313" y="0"/>
                </a:lnTo>
                <a:lnTo>
                  <a:pt x="8088313" y="7367105"/>
                </a:lnTo>
                <a:lnTo>
                  <a:pt x="0" y="736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7461" y="9023390"/>
            <a:ext cx="1901269" cy="39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319" indent="-225659" lvl="1">
              <a:lnSpc>
                <a:spcPts val="3309"/>
              </a:lnSpc>
              <a:buFont typeface="Arial"/>
              <a:buChar char="•"/>
            </a:pPr>
            <a:r>
              <a:rPr lang="en-US" b="true" sz="209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duration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98177" y="2305792"/>
            <a:ext cx="3686738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1"/>
              </a:lnSpc>
            </a:pPr>
            <a:r>
              <a:rPr lang="en-US" b="true" sz="2199" spc="10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RANDOM FOREST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83960" y="1849601"/>
            <a:ext cx="1255507" cy="117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98177" y="3613895"/>
            <a:ext cx="3686738" cy="8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1"/>
              </a:lnSpc>
            </a:pPr>
            <a:r>
              <a:rPr lang="en-US" b="true" sz="2199" spc="10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 VECTOR CLASSIFIER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83960" y="3255615"/>
            <a:ext cx="1255507" cy="117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57822" y="5127181"/>
            <a:ext cx="4845462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1"/>
              </a:lnSpc>
            </a:pPr>
            <a:r>
              <a:rPr lang="en-US" b="true" sz="2199" spc="10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LOGISTIC REGRESSION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43606" y="4662762"/>
            <a:ext cx="1255507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0569" y="9023390"/>
            <a:ext cx="2468991" cy="39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319" indent="-225659" lvl="1">
              <a:lnSpc>
                <a:spcPts val="3309"/>
              </a:lnSpc>
              <a:buFont typeface="Arial"/>
              <a:buChar char="•"/>
            </a:pPr>
            <a:r>
              <a:rPr lang="en-US" b="true" sz="209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day_of_week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0569" y="9454264"/>
            <a:ext cx="1992105" cy="39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319" indent="-225659" lvl="1">
              <a:lnSpc>
                <a:spcPts val="3309"/>
              </a:lnSpc>
              <a:buFont typeface="Arial"/>
              <a:buChar char="•"/>
            </a:pPr>
            <a:r>
              <a:rPr lang="en-US" b="true" sz="209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poutcome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804456" y="7415143"/>
            <a:ext cx="6366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2196972" y="6534355"/>
            <a:ext cx="4845462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1"/>
              </a:lnSpc>
            </a:pPr>
            <a:r>
              <a:rPr lang="en-US" b="true" sz="2199" spc="10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GRADIENT BOOSTING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3606" y="6069909"/>
            <a:ext cx="1255507" cy="117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04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804456" y="8822290"/>
            <a:ext cx="6366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2196972" y="7903662"/>
            <a:ext cx="4906312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1"/>
              </a:lnSpc>
            </a:pPr>
            <a:r>
              <a:rPr lang="en-US" b="true" sz="2199" spc="10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VOTING CLASSIFIER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43606" y="7477055"/>
            <a:ext cx="1255507" cy="1176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05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1152371">
            <a:off x="1931551" y="8775354"/>
            <a:ext cx="10550923" cy="11871643"/>
          </a:xfrm>
          <a:custGeom>
            <a:avLst/>
            <a:gdLst/>
            <a:ahLst/>
            <a:cxnLst/>
            <a:rect r="r" b="b" t="t" l="l"/>
            <a:pathLst>
              <a:path h="11871643" w="1055092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9719045">
            <a:off x="9860764" y="3912063"/>
            <a:ext cx="10550923" cy="11871643"/>
          </a:xfrm>
          <a:custGeom>
            <a:avLst/>
            <a:gdLst/>
            <a:ahLst/>
            <a:cxnLst/>
            <a:rect r="r" b="b" t="t" l="l"/>
            <a:pathLst>
              <a:path h="11871643" w="1055092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87245" y="3680570"/>
            <a:ext cx="8400432" cy="4830248"/>
          </a:xfrm>
          <a:custGeom>
            <a:avLst/>
            <a:gdLst/>
            <a:ahLst/>
            <a:cxnLst/>
            <a:rect r="r" b="b" t="t" l="l"/>
            <a:pathLst>
              <a:path h="4830248" w="8400432">
                <a:moveTo>
                  <a:pt x="0" y="0"/>
                </a:moveTo>
                <a:lnTo>
                  <a:pt x="8400432" y="0"/>
                </a:lnTo>
                <a:lnTo>
                  <a:pt x="8400432" y="4830249"/>
                </a:lnTo>
                <a:lnTo>
                  <a:pt x="0" y="48302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491343" y="746001"/>
            <a:ext cx="6792236" cy="228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SELECTION &amp; </a:t>
            </a:r>
          </a:p>
          <a:p>
            <a:pPr algn="l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SELECTION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887461" y="9454264"/>
            <a:ext cx="1992105" cy="39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319" indent="-225659" lvl="1">
              <a:lnSpc>
                <a:spcPts val="3309"/>
              </a:lnSpc>
              <a:buFont typeface="Arial"/>
              <a:buChar char="•"/>
            </a:pPr>
            <a:r>
              <a:rPr lang="en-US" b="true" sz="209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month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42036">
            <a:off x="10620429" y="-3554309"/>
            <a:ext cx="17568642" cy="13052037"/>
          </a:xfrm>
          <a:custGeom>
            <a:avLst/>
            <a:gdLst/>
            <a:ahLst/>
            <a:cxnLst/>
            <a:rect r="r" b="b" t="t" l="l"/>
            <a:pathLst>
              <a:path h="13052037" w="17568642">
                <a:moveTo>
                  <a:pt x="0" y="0"/>
                </a:moveTo>
                <a:lnTo>
                  <a:pt x="17568642" y="0"/>
                </a:lnTo>
                <a:lnTo>
                  <a:pt x="17568642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26919">
            <a:off x="-9982252" y="4715180"/>
            <a:ext cx="17568642" cy="12529775"/>
          </a:xfrm>
          <a:custGeom>
            <a:avLst/>
            <a:gdLst/>
            <a:ahLst/>
            <a:cxnLst/>
            <a:rect r="r" b="b" t="t" l="l"/>
            <a:pathLst>
              <a:path h="12529775" w="17568642">
                <a:moveTo>
                  <a:pt x="0" y="0"/>
                </a:moveTo>
                <a:lnTo>
                  <a:pt x="17568642" y="0"/>
                </a:lnTo>
                <a:lnTo>
                  <a:pt x="17568642" y="12529775"/>
                </a:lnTo>
                <a:lnTo>
                  <a:pt x="0" y="12529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-416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7648" y="7633303"/>
            <a:ext cx="4622777" cy="4675375"/>
          </a:xfrm>
          <a:custGeom>
            <a:avLst/>
            <a:gdLst/>
            <a:ahLst/>
            <a:cxnLst/>
            <a:rect r="r" b="b" t="t" l="l"/>
            <a:pathLst>
              <a:path h="4675375" w="4622777">
                <a:moveTo>
                  <a:pt x="0" y="0"/>
                </a:moveTo>
                <a:lnTo>
                  <a:pt x="4622777" y="0"/>
                </a:lnTo>
                <a:lnTo>
                  <a:pt x="4622777" y="4675375"/>
                </a:lnTo>
                <a:lnTo>
                  <a:pt x="0" y="4675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7414" y="1170214"/>
            <a:ext cx="9095280" cy="180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b="true" sz="5199" spc="202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&amp; DEPLOYMENT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345283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7108766">
            <a:off x="13555624" y="-476506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9"/>
                </a:moveTo>
                <a:lnTo>
                  <a:pt x="0" y="4500529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97414" y="3921093"/>
            <a:ext cx="6449797" cy="5337207"/>
          </a:xfrm>
          <a:custGeom>
            <a:avLst/>
            <a:gdLst/>
            <a:ahLst/>
            <a:cxnLst/>
            <a:rect r="r" b="b" t="t" l="l"/>
            <a:pathLst>
              <a:path h="5337207" w="6449797">
                <a:moveTo>
                  <a:pt x="0" y="0"/>
                </a:moveTo>
                <a:lnTo>
                  <a:pt x="6449798" y="0"/>
                </a:lnTo>
                <a:lnTo>
                  <a:pt x="6449798" y="5337207"/>
                </a:lnTo>
                <a:lnTo>
                  <a:pt x="0" y="53372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11750" y="499133"/>
            <a:ext cx="6051293" cy="4644367"/>
          </a:xfrm>
          <a:custGeom>
            <a:avLst/>
            <a:gdLst/>
            <a:ahLst/>
            <a:cxnLst/>
            <a:rect r="r" b="b" t="t" l="l"/>
            <a:pathLst>
              <a:path h="4644367" w="6051293">
                <a:moveTo>
                  <a:pt x="0" y="0"/>
                </a:moveTo>
                <a:lnTo>
                  <a:pt x="6051292" y="0"/>
                </a:lnTo>
                <a:lnTo>
                  <a:pt x="6051292" y="4644367"/>
                </a:lnTo>
                <a:lnTo>
                  <a:pt x="0" y="46443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70934" y="5789720"/>
            <a:ext cx="8332924" cy="3468580"/>
          </a:xfrm>
          <a:custGeom>
            <a:avLst/>
            <a:gdLst/>
            <a:ahLst/>
            <a:cxnLst/>
            <a:rect r="r" b="b" t="t" l="l"/>
            <a:pathLst>
              <a:path h="3468580" w="8332924">
                <a:moveTo>
                  <a:pt x="0" y="0"/>
                </a:moveTo>
                <a:lnTo>
                  <a:pt x="8332924" y="0"/>
                </a:lnTo>
                <a:lnTo>
                  <a:pt x="8332924" y="3468580"/>
                </a:lnTo>
                <a:lnTo>
                  <a:pt x="0" y="3468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69527">
            <a:off x="13777439" y="3645056"/>
            <a:ext cx="10151296" cy="5020035"/>
          </a:xfrm>
          <a:custGeom>
            <a:avLst/>
            <a:gdLst/>
            <a:ahLst/>
            <a:cxnLst/>
            <a:rect r="r" b="b" t="t" l="l"/>
            <a:pathLst>
              <a:path h="5020035" w="10151296">
                <a:moveTo>
                  <a:pt x="0" y="0"/>
                </a:moveTo>
                <a:lnTo>
                  <a:pt x="10151296" y="0"/>
                </a:lnTo>
                <a:lnTo>
                  <a:pt x="10151296" y="5020035"/>
                </a:lnTo>
                <a:lnTo>
                  <a:pt x="0" y="502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37769">
            <a:off x="-5508075" y="4288992"/>
            <a:ext cx="10908441" cy="5394460"/>
          </a:xfrm>
          <a:custGeom>
            <a:avLst/>
            <a:gdLst/>
            <a:ahLst/>
            <a:cxnLst/>
            <a:rect r="r" b="b" t="t" l="l"/>
            <a:pathLst>
              <a:path h="5394460" w="10908441">
                <a:moveTo>
                  <a:pt x="0" y="0"/>
                </a:moveTo>
                <a:lnTo>
                  <a:pt x="10908441" y="0"/>
                </a:lnTo>
                <a:lnTo>
                  <a:pt x="10908441" y="5394459"/>
                </a:lnTo>
                <a:lnTo>
                  <a:pt x="0" y="5394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4471" y="-2981378"/>
            <a:ext cx="6409034" cy="6409034"/>
          </a:xfrm>
          <a:custGeom>
            <a:avLst/>
            <a:gdLst/>
            <a:ahLst/>
            <a:cxnLst/>
            <a:rect r="r" b="b" t="t" l="l"/>
            <a:pathLst>
              <a:path h="6409034" w="6409034">
                <a:moveTo>
                  <a:pt x="0" y="0"/>
                </a:moveTo>
                <a:lnTo>
                  <a:pt x="6409035" y="0"/>
                </a:lnTo>
                <a:lnTo>
                  <a:pt x="6409035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76076">
            <a:off x="-4179160" y="-4334763"/>
            <a:ext cx="8829691" cy="9934955"/>
          </a:xfrm>
          <a:custGeom>
            <a:avLst/>
            <a:gdLst/>
            <a:ahLst/>
            <a:cxnLst/>
            <a:rect r="r" b="b" t="t" l="l"/>
            <a:pathLst>
              <a:path h="9934955" w="8829691">
                <a:moveTo>
                  <a:pt x="0" y="0"/>
                </a:moveTo>
                <a:lnTo>
                  <a:pt x="8829691" y="0"/>
                </a:lnTo>
                <a:lnTo>
                  <a:pt x="8829691" y="9934955"/>
                </a:lnTo>
                <a:lnTo>
                  <a:pt x="0" y="993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05707" y="-2571803"/>
            <a:ext cx="10979074" cy="6409034"/>
          </a:xfrm>
          <a:custGeom>
            <a:avLst/>
            <a:gdLst/>
            <a:ahLst/>
            <a:cxnLst/>
            <a:rect r="r" b="b" t="t" l="l"/>
            <a:pathLst>
              <a:path h="6409034" w="10979074">
                <a:moveTo>
                  <a:pt x="0" y="0"/>
                </a:moveTo>
                <a:lnTo>
                  <a:pt x="10979073" y="0"/>
                </a:lnTo>
                <a:lnTo>
                  <a:pt x="10979073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4281529" y="2559074"/>
            <a:ext cx="10970817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260247" y="3270851"/>
            <a:ext cx="6755576" cy="5987449"/>
          </a:xfrm>
          <a:custGeom>
            <a:avLst/>
            <a:gdLst/>
            <a:ahLst/>
            <a:cxnLst/>
            <a:rect r="r" b="b" t="t" l="l"/>
            <a:pathLst>
              <a:path h="5987449" w="6755576">
                <a:moveTo>
                  <a:pt x="0" y="0"/>
                </a:moveTo>
                <a:lnTo>
                  <a:pt x="6755576" y="0"/>
                </a:lnTo>
                <a:lnTo>
                  <a:pt x="6755576" y="5987449"/>
                </a:lnTo>
                <a:lnTo>
                  <a:pt x="0" y="59874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05707" y="2825774"/>
            <a:ext cx="7023146" cy="712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</a:pPr>
            <a:r>
              <a:rPr lang="en-US" sz="23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Voting Classifier achieved the highest accuracy using key features like age, campaign, and euribor3m. Optimize campaigns for better results.</a:t>
            </a:r>
          </a:p>
          <a:p>
            <a:pPr algn="ctr">
              <a:lnSpc>
                <a:spcPts val="3798"/>
              </a:lnSpc>
            </a:pPr>
          </a:p>
          <a:p>
            <a:pPr algn="ctr">
              <a:lnSpc>
                <a:spcPts val="3798"/>
              </a:lnSpc>
            </a:pPr>
            <a:r>
              <a:rPr lang="en-US" sz="23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selected features and optimized Voting Classifier can be used to focus marketing campaigns on high-potential customers, improving campaign success rates.</a:t>
            </a:r>
          </a:p>
          <a:p>
            <a:pPr algn="ctr">
              <a:lnSpc>
                <a:spcPts val="3798"/>
              </a:lnSpc>
            </a:pPr>
          </a:p>
          <a:p>
            <a:pPr algn="ctr" marL="0" indent="0" lvl="0">
              <a:lnSpc>
                <a:spcPts val="3798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Machine learning models have provided significant insights into understanding customer subscription trends and developing targeted strategies for banking marketing campaigns.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99062" y="427296"/>
            <a:ext cx="901328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4"/>
              </a:lnSpc>
            </a:pPr>
            <a:r>
              <a:rPr lang="en-US" b="true" sz="5499" spc="214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1744" y="1589801"/>
            <a:ext cx="1320792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4"/>
              </a:lnSpc>
            </a:pPr>
            <a:r>
              <a:rPr lang="en-US" b="true" sz="5499" spc="214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FINDINGS &amp; RECOMMENDATIONS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DAGZe5KjBro</dc:identifier>
  <dcterms:modified xsi:type="dcterms:W3CDTF">2011-08-01T06:04:30Z</dcterms:modified>
  <cp:revision>1</cp:revision>
  <dc:title>AI</dc:title>
</cp:coreProperties>
</file>